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anumMyeongjo ExtraBold"/>
      <p:bold r:id="rId14"/>
    </p:embeddedFont>
    <p:embeddedFont>
      <p:font typeface="Nanum Myeongjo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4">
          <p15:clr>
            <a:srgbClr val="A4A3A4"/>
          </p15:clr>
        </p15:guide>
        <p15:guide id="2" pos="1201">
          <p15:clr>
            <a:srgbClr val="A4A3A4"/>
          </p15:clr>
        </p15:guide>
        <p15:guide id="3" pos="5601">
          <p15:clr>
            <a:srgbClr val="A4A3A4"/>
          </p15:clr>
        </p15:guide>
        <p15:guide id="4" orient="horz" pos="3161">
          <p15:clr>
            <a:srgbClr val="A4A3A4"/>
          </p15:clr>
        </p15:guide>
      </p15:sldGuideLst>
    </p:ext>
    <p:ext uri="{2D200454-40CA-4A62-9FC3-DE9A4176ACB9}">
      <p15:notesGuideLst>
        <p15:guide id="1" orient="horz" pos="54">
          <p15:clr>
            <a:srgbClr val="000000"/>
          </p15:clr>
        </p15:guide>
        <p15:guide id="2" pos="1201">
          <p15:clr>
            <a:srgbClr val="000000"/>
          </p15:clr>
        </p15:guide>
        <p15:guide id="3" pos="5601">
          <p15:clr>
            <a:srgbClr val="000000"/>
          </p15:clr>
        </p15:guide>
        <p15:guide id="4" orient="horz" pos="316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" orient="horz"/>
        <p:guide pos="1201"/>
        <p:guide pos="5601"/>
        <p:guide pos="3161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54" orient="horz"/>
        <p:guide pos="1201"/>
        <p:guide pos="5601"/>
        <p:guide pos="3161" orient="horz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anumMyeongjo-regular.fntdata"/><Relationship Id="rId14" Type="http://schemas.openxmlformats.org/officeDocument/2006/relationships/font" Target="fonts/NanumMyeongjoExtraBold-bold.fntdata"/><Relationship Id="rId16" Type="http://schemas.openxmlformats.org/officeDocument/2006/relationships/font" Target="fonts/NanumMyeongj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ac23c5c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06ac23c5c7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6ac23c5c7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06ac23c5c7_3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幻灯片">
  <p:cSld name="1_标题幻灯片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幻灯片">
  <p:cSld name="2_标题幻灯片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4"/>
          <p:cNvCxnSpPr/>
          <p:nvPr/>
        </p:nvCxnSpPr>
        <p:spPr>
          <a:xfrm>
            <a:off x="388823" y="407418"/>
            <a:ext cx="0" cy="54953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0" name="Google Shape;20;p4"/>
          <p:cNvGrpSpPr/>
          <p:nvPr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21" name="Google Shape;21;p4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rotWithShape="0" algn="t" dir="5400000" dist="1016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2;p4"/>
            <p:cNvGrpSpPr/>
            <p:nvPr/>
          </p:nvGrpSpPr>
          <p:grpSpPr>
            <a:xfrm>
              <a:off x="4188168" y="1149944"/>
              <a:ext cx="995510" cy="868332"/>
              <a:chOff x="4675188" y="2882900"/>
              <a:chExt cx="360362" cy="314325"/>
            </a:xfrm>
          </p:grpSpPr>
          <p:sp>
            <p:nvSpPr>
              <p:cNvPr id="23" name="Google Shape;23;p4"/>
              <p:cNvSpPr/>
              <p:nvPr/>
            </p:nvSpPr>
            <p:spPr>
              <a:xfrm>
                <a:off x="4675188" y="2882900"/>
                <a:ext cx="360362" cy="257175"/>
              </a:xfrm>
              <a:custGeom>
                <a:rect b="b" l="l" r="r" t="t"/>
                <a:pathLst>
                  <a:path extrusionOk="0" h="21600" w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Malgun Gothic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4"/>
              <p:cNvSpPr/>
              <p:nvPr/>
            </p:nvSpPr>
            <p:spPr>
              <a:xfrm>
                <a:off x="5000625" y="2994025"/>
                <a:ext cx="22225" cy="123825"/>
              </a:xfrm>
              <a:custGeom>
                <a:rect b="b" l="l" r="r" t="t"/>
                <a:pathLst>
                  <a:path extrusionOk="0" h="21600" w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Malgun Gothic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>
                <a:off x="4989513" y="3128963"/>
                <a:ext cx="46037" cy="68262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Malgun Gothic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lIt_zLLhP5E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s://youtu.be/lIt_zLLhP5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548640" y="522605"/>
            <a:ext cx="8047355" cy="40995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732175" y="1513200"/>
            <a:ext cx="7794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</a:pPr>
            <a:r>
              <a:rPr i="0" lang="en-US" sz="3500" u="none" cap="none" strike="noStrike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저전력</a:t>
            </a:r>
            <a:r>
              <a:rPr lang="en-US" sz="350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·저비용</a:t>
            </a:r>
            <a:r>
              <a:rPr i="0" lang="en-US" sz="3500" u="none" cap="none" strike="noStrike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 마스크 착용 감지 자동문</a:t>
            </a:r>
            <a:endParaRPr i="0" sz="3500" u="none" cap="none" strike="noStrike">
              <a:solidFill>
                <a:schemeClr val="accent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2384547" y="2543725"/>
            <a:ext cx="4374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algun Gothic"/>
              <a:buNone/>
            </a:pPr>
            <a:r>
              <a:rPr b="1" lang="en-US" sz="190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가반 </a:t>
            </a:r>
            <a:r>
              <a:rPr b="1" i="0" lang="en-US" sz="1900" u="none" cap="none" strike="noStrike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9팀</a:t>
            </a:r>
            <a:endParaRPr b="1" i="0" sz="1900" u="none" cap="none" strike="noStrike">
              <a:solidFill>
                <a:schemeClr val="accen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algun Gothic"/>
              <a:buNone/>
            </a:pPr>
            <a:r>
              <a:t/>
            </a:r>
            <a:endParaRPr b="1" sz="1900">
              <a:solidFill>
                <a:schemeClr val="accen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algun Gothic"/>
              <a:buNone/>
            </a:pPr>
            <a:r>
              <a:rPr b="1" i="0" lang="en-US" sz="1900" u="none" cap="none" strike="noStrike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20150354 허기욱</a:t>
            </a:r>
            <a:endParaRPr b="1" i="0" sz="1900" u="none" cap="none" strike="noStrike">
              <a:solidFill>
                <a:schemeClr val="accen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algun Gothic"/>
              <a:buNone/>
            </a:pPr>
            <a:r>
              <a:rPr b="1" i="0" lang="en-US" sz="1900" u="none" cap="none" strike="noStrike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20170395 정윤성</a:t>
            </a:r>
            <a:endParaRPr b="1" i="0" sz="1900" u="none" cap="none" strike="noStrike">
              <a:solidFill>
                <a:schemeClr val="accen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algun Gothic"/>
              <a:buNone/>
            </a:pPr>
            <a:r>
              <a:rPr b="1" i="0" lang="en-US" sz="1900" u="none" cap="none" strike="noStrike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20210388 임세윤</a:t>
            </a:r>
            <a:endParaRPr b="1" i="0" sz="1900" u="none" cap="none" strike="noStrike">
              <a:solidFill>
                <a:schemeClr val="accen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210174" y="336550"/>
            <a:ext cx="110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 u="none" cap="none" strike="noStrike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구성</a:t>
            </a:r>
            <a:endParaRPr sz="3600">
              <a:solidFill>
                <a:schemeClr val="accent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 flipH="1">
            <a:off x="466090" y="690245"/>
            <a:ext cx="1325880" cy="626110"/>
          </a:xfrm>
          <a:prstGeom prst="straightConnector1">
            <a:avLst/>
          </a:prstGeom>
          <a:noFill/>
          <a:ln cap="flat" cmpd="sng" w="19050">
            <a:solidFill>
              <a:srgbClr val="222B3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949949" y="1044575"/>
            <a:ext cx="153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CONTENTS</a:t>
            </a:r>
            <a:endParaRPr sz="1800">
              <a:solidFill>
                <a:schemeClr val="accent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815340" y="1849120"/>
            <a:ext cx="1040765" cy="10407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672725" y="3069600"/>
            <a:ext cx="1326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및</a:t>
            </a:r>
            <a:endParaRPr b="1" sz="1600">
              <a:solidFill>
                <a:schemeClr val="accen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제작 배경</a:t>
            </a:r>
            <a:r>
              <a:rPr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2487930" y="1849120"/>
            <a:ext cx="1040765" cy="10407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433675" y="3054000"/>
            <a:ext cx="1326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60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기대 효과</a:t>
            </a:r>
            <a:endParaRPr b="1" sz="1600">
              <a:solidFill>
                <a:schemeClr val="accen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4091940" y="1849120"/>
            <a:ext cx="1040765" cy="10407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3891875" y="3069600"/>
            <a:ext cx="1454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시스템 개요</a:t>
            </a:r>
            <a:endParaRPr b="1" sz="1600">
              <a:solidFill>
                <a:schemeClr val="accen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5716905" y="1849120"/>
            <a:ext cx="1040765" cy="10407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5564013" y="3085200"/>
            <a:ext cx="1378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구현 영상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7291070" y="1849120"/>
            <a:ext cx="1040765" cy="10407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7160260" y="3069590"/>
            <a:ext cx="1301750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작업 환경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920999" y="2015500"/>
            <a:ext cx="85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2588075" y="2015500"/>
            <a:ext cx="85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4173539" y="2015500"/>
            <a:ext cx="85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5856587" y="2015500"/>
            <a:ext cx="85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7386251" y="2015500"/>
            <a:ext cx="85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388822" y="1294108"/>
            <a:ext cx="7794281" cy="1138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472775" y="1555700"/>
            <a:ext cx="2710575" cy="380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450816" y="1404687"/>
            <a:ext cx="200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목표</a:t>
            </a:r>
            <a:endParaRPr sz="1600">
              <a:solidFill>
                <a:schemeClr val="lt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450825" y="1743375"/>
            <a:ext cx="5217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라즈베리파이4를 이용하여 저전력·저비용 마스크 착용 감지 자동문 구현</a:t>
            </a:r>
            <a:endParaRPr b="1" sz="12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=&gt; 자영업자들의 인건비 절감 및 무인 시스템 점포 기초 방역 강화</a:t>
            </a:r>
            <a:endParaRPr b="1" sz="12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1462321" y="2935613"/>
            <a:ext cx="2960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>
                <a:solidFill>
                  <a:srgbClr val="26262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위드코로나로 인한 확진자 급증</a:t>
            </a:r>
            <a:endParaRPr b="1" sz="1150">
              <a:solidFill>
                <a:srgbClr val="26262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>
                <a:solidFill>
                  <a:srgbClr val="26262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=&gt; 기초 방역의 중요성 강화 </a:t>
            </a:r>
            <a:endParaRPr b="1" sz="1150">
              <a:solidFill>
                <a:srgbClr val="26262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62626"/>
              </a:solidFill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1506625" y="3776800"/>
            <a:ext cx="3435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150">
                <a:solidFill>
                  <a:srgbClr val="26262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무인 시스템 점포 증가 추세</a:t>
            </a:r>
            <a:endParaRPr b="1" sz="1150">
              <a:solidFill>
                <a:srgbClr val="26262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150">
                <a:solidFill>
                  <a:srgbClr val="26262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=&gt; 기초 방역의 허점</a:t>
            </a:r>
            <a:r>
              <a:rPr lang="en-US" sz="1150">
                <a:solidFill>
                  <a:srgbClr val="262626"/>
                </a:solidFill>
              </a:rPr>
              <a:t> </a:t>
            </a:r>
            <a:endParaRPr sz="1500"/>
          </a:p>
        </p:txBody>
      </p:sp>
      <p:grpSp>
        <p:nvGrpSpPr>
          <p:cNvPr id="123" name="Google Shape;123;p17"/>
          <p:cNvGrpSpPr/>
          <p:nvPr/>
        </p:nvGrpSpPr>
        <p:grpSpPr>
          <a:xfrm>
            <a:off x="608900" y="3955821"/>
            <a:ext cx="353131" cy="353131"/>
            <a:chOff x="2473104" y="2145028"/>
            <a:chExt cx="359165" cy="359165"/>
          </a:xfrm>
        </p:grpSpPr>
        <p:sp>
          <p:nvSpPr>
            <p:cNvPr id="124" name="Google Shape;124;p17"/>
            <p:cNvSpPr/>
            <p:nvPr/>
          </p:nvSpPr>
          <p:spPr>
            <a:xfrm>
              <a:off x="2473104" y="2145028"/>
              <a:ext cx="359165" cy="359165"/>
            </a:xfrm>
            <a:custGeom>
              <a:rect b="b" l="l" r="r" t="t"/>
              <a:pathLst>
                <a:path extrusionOk="0" h="21600" w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2618611" y="2200897"/>
              <a:ext cx="84727" cy="84112"/>
            </a:xfrm>
            <a:custGeom>
              <a:rect b="b" l="l" r="r" t="t"/>
              <a:pathLst>
                <a:path extrusionOk="0" h="21600" w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7"/>
          <p:cNvSpPr/>
          <p:nvPr/>
        </p:nvSpPr>
        <p:spPr>
          <a:xfrm>
            <a:off x="388825" y="375250"/>
            <a:ext cx="278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목표 및 제작배경</a:t>
            </a:r>
            <a:endParaRPr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17"/>
          <p:cNvGrpSpPr/>
          <p:nvPr/>
        </p:nvGrpSpPr>
        <p:grpSpPr>
          <a:xfrm>
            <a:off x="609246" y="2870518"/>
            <a:ext cx="352428" cy="353989"/>
            <a:chOff x="5478463" y="2630488"/>
            <a:chExt cx="352428" cy="353989"/>
          </a:xfrm>
        </p:grpSpPr>
        <p:sp>
          <p:nvSpPr>
            <p:cNvPr id="128" name="Google Shape;128;p17"/>
            <p:cNvSpPr/>
            <p:nvPr/>
          </p:nvSpPr>
          <p:spPr>
            <a:xfrm>
              <a:off x="5478463" y="2663825"/>
              <a:ext cx="320649" cy="320652"/>
            </a:xfrm>
            <a:custGeom>
              <a:rect b="b" l="l" r="r" t="t"/>
              <a:pathLst>
                <a:path extrusionOk="0" h="21600" w="21502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5632450" y="2808288"/>
              <a:ext cx="54000" cy="54000"/>
            </a:xfrm>
            <a:custGeom>
              <a:rect b="b" l="l" r="r" t="t"/>
              <a:pathLst>
                <a:path extrusionOk="0" h="21600" w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5775325" y="2630488"/>
              <a:ext cx="55566" cy="55566"/>
            </a:xfrm>
            <a:custGeom>
              <a:rect b="b" l="l" r="r" t="t"/>
              <a:pathLst>
                <a:path extrusionOk="0" h="21600" w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5565775" y="2797175"/>
              <a:ext cx="44442" cy="44442"/>
            </a:xfrm>
            <a:custGeom>
              <a:rect b="b" l="l" r="r" t="t"/>
              <a:pathLst>
                <a:path extrusionOk="0" h="21600" w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5610225" y="2873375"/>
              <a:ext cx="22248" cy="22248"/>
            </a:xfrm>
            <a:custGeom>
              <a:rect b="b" l="l" r="r" t="t"/>
              <a:pathLst>
                <a:path extrusionOk="0" h="21600" w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786438" y="2708275"/>
              <a:ext cx="22248" cy="22248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37" y="2800263"/>
            <a:ext cx="845150" cy="7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87" y="3715275"/>
            <a:ext cx="685850" cy="6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0675" y="2308050"/>
            <a:ext cx="3565101" cy="23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388825" y="2483013"/>
            <a:ext cx="111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Myeongjo"/>
                <a:ea typeface="Nanum Myeongjo"/>
                <a:cs typeface="Nanum Myeongjo"/>
                <a:sym typeface="Nanum Myeongjo"/>
              </a:rPr>
              <a:t>제작배경</a:t>
            </a:r>
            <a:endParaRPr b="1" sz="16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388823" y="742818"/>
            <a:ext cx="152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878696" y="1524787"/>
            <a:ext cx="1386600" cy="1386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720805" y="3049057"/>
            <a:ext cx="175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저비용</a:t>
            </a:r>
            <a:endParaRPr sz="18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595325" y="3455884"/>
            <a:ext cx="23052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라즈베리파이4GB	   $55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720p 웹캠     		약 $20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기타 부자재 		약 $10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3693394" y="3049057"/>
            <a:ext cx="175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저전력</a:t>
            </a:r>
            <a:endParaRPr sz="18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3186850" y="3455875"/>
            <a:ext cx="27702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라즈베리파이는 Idle상태에서 3W ~ Load 10W의 전력을 사용한다.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전력소모가 적으므로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유지비용이 매우 절감된다</a:t>
            </a:r>
            <a:r>
              <a:rPr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6852097" y="3049057"/>
            <a:ext cx="175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무인화</a:t>
            </a:r>
            <a:endParaRPr sz="1800">
              <a:solidFill>
                <a:schemeClr val="accent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6921764" y="3438035"/>
            <a:ext cx="138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인건비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7467427" y="1954792"/>
            <a:ext cx="526551" cy="526554"/>
          </a:xfrm>
          <a:custGeom>
            <a:rect b="b" l="l" r="r" t="t"/>
            <a:pathLst>
              <a:path extrusionOk="0" h="21600" w="2102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18"/>
          <p:cNvGrpSpPr/>
          <p:nvPr/>
        </p:nvGrpSpPr>
        <p:grpSpPr>
          <a:xfrm>
            <a:off x="4391470" y="1955024"/>
            <a:ext cx="360970" cy="526174"/>
            <a:chOff x="2528974" y="2863357"/>
            <a:chExt cx="246834" cy="359802"/>
          </a:xfrm>
        </p:grpSpPr>
        <p:sp>
          <p:nvSpPr>
            <p:cNvPr id="152" name="Google Shape;152;p18"/>
            <p:cNvSpPr/>
            <p:nvPr/>
          </p:nvSpPr>
          <p:spPr>
            <a:xfrm>
              <a:off x="2528974" y="2863357"/>
              <a:ext cx="246834" cy="359802"/>
            </a:xfrm>
            <a:custGeom>
              <a:rect b="b" l="l" r="r" t="t"/>
              <a:pathLst>
                <a:path extrusionOk="0" h="21600" w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2584843" y="2919841"/>
              <a:ext cx="73062" cy="73062"/>
            </a:xfrm>
            <a:custGeom>
              <a:rect b="b" l="l" r="r" t="t"/>
              <a:pathLst>
                <a:path extrusionOk="0" h="21600" w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388823" y="375240"/>
            <a:ext cx="257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기대 효과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73" y="1473845"/>
            <a:ext cx="2049700" cy="13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255" y="1468350"/>
            <a:ext cx="2002896" cy="14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679239" y="4220497"/>
            <a:ext cx="21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TOTAL $100미만 초기비용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352" y="3627675"/>
            <a:ext cx="120175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>
            <a:off x="388823" y="742818"/>
            <a:ext cx="2462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388823" y="375240"/>
            <a:ext cx="257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시스템 개요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50" y="1495418"/>
            <a:ext cx="48768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5773138" y="2581550"/>
            <a:ext cx="2574600" cy="348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81F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연결된 웹캠 영상 전달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5956375" y="1905900"/>
            <a:ext cx="2208000" cy="348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81F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Dataset 구축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6006650" y="3932850"/>
            <a:ext cx="2107500" cy="348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81F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자동문 제어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5773148" y="3257200"/>
            <a:ext cx="2574600" cy="348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81F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마스크 착용 여부 확인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5498638" y="1230250"/>
            <a:ext cx="3123600" cy="348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81F2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마스크 착용 / 미착용 데이터 학습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705126" y="4040800"/>
            <a:ext cx="20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마스크 착용 / 미착용 데이터 학습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2" name="Google Shape;172;p19"/>
          <p:cNvCxnSpPr>
            <a:stCxn id="170" idx="2"/>
            <a:endCxn id="167" idx="0"/>
          </p:cNvCxnSpPr>
          <p:nvPr/>
        </p:nvCxnSpPr>
        <p:spPr>
          <a:xfrm>
            <a:off x="7060438" y="1578550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9"/>
          <p:cNvCxnSpPr/>
          <p:nvPr/>
        </p:nvCxnSpPr>
        <p:spPr>
          <a:xfrm>
            <a:off x="7060438" y="22542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9"/>
          <p:cNvCxnSpPr/>
          <p:nvPr/>
        </p:nvCxnSpPr>
        <p:spPr>
          <a:xfrm>
            <a:off x="7060363" y="292987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9"/>
          <p:cNvCxnSpPr/>
          <p:nvPr/>
        </p:nvCxnSpPr>
        <p:spPr>
          <a:xfrm>
            <a:off x="7060438" y="3605500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https://youtu.be/lIt_zLLhP5E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1277549" y="1131363"/>
            <a:ext cx="1796100" cy="1796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730926" y="3234675"/>
            <a:ext cx="2717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구현 영상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grpSp>
        <p:nvGrpSpPr>
          <p:cNvPr id="183" name="Google Shape;183;p20"/>
          <p:cNvGrpSpPr/>
          <p:nvPr/>
        </p:nvGrpSpPr>
        <p:grpSpPr>
          <a:xfrm>
            <a:off x="1537189" y="1502073"/>
            <a:ext cx="1276807" cy="1054718"/>
            <a:chOff x="5368132" y="3540125"/>
            <a:chExt cx="465156" cy="435780"/>
          </a:xfrm>
        </p:grpSpPr>
        <p:sp>
          <p:nvSpPr>
            <p:cNvPr id="184" name="Google Shape;184;p20"/>
            <p:cNvSpPr/>
            <p:nvPr/>
          </p:nvSpPr>
          <p:spPr>
            <a:xfrm>
              <a:off x="5426869" y="3598069"/>
              <a:ext cx="347652" cy="232578"/>
            </a:xfrm>
            <a:custGeom>
              <a:rect b="b" l="l" r="r" t="t"/>
              <a:pathLst>
                <a:path extrusionOk="0" h="21600" w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5368132" y="3540125"/>
              <a:ext cx="465156" cy="435780"/>
            </a:xfrm>
            <a:custGeom>
              <a:rect b="b" l="l" r="r" t="t"/>
              <a:pathLst>
                <a:path extrusionOk="0" h="21600" w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6" name="Google Shape;186;p20" title="라즈베리파이 마스크 감지 자동문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7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4799500" y="4244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5"/>
              </a:rPr>
              <a:t>https://youtu.be/lIt_zLLhP5E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92" y="376699"/>
            <a:ext cx="8647815" cy="25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>
            <a:off x="819230" y="2206168"/>
            <a:ext cx="1210200" cy="1210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2923924" y="2206155"/>
            <a:ext cx="1210200" cy="1210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5028630" y="2206143"/>
            <a:ext cx="1210200" cy="1210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7133336" y="2206155"/>
            <a:ext cx="1210200" cy="1210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21"/>
          <p:cNvGrpSpPr/>
          <p:nvPr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198" name="Google Shape;198;p21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rotWithShape="0" algn="t" dir="5400000" dist="1016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" name="Google Shape;199;p21"/>
            <p:cNvGrpSpPr/>
            <p:nvPr/>
          </p:nvGrpSpPr>
          <p:grpSpPr>
            <a:xfrm>
              <a:off x="4188168" y="1149944"/>
              <a:ext cx="995510" cy="868332"/>
              <a:chOff x="4675188" y="2882900"/>
              <a:chExt cx="360362" cy="314325"/>
            </a:xfrm>
          </p:grpSpPr>
          <p:sp>
            <p:nvSpPr>
              <p:cNvPr id="200" name="Google Shape;200;p21"/>
              <p:cNvSpPr/>
              <p:nvPr/>
            </p:nvSpPr>
            <p:spPr>
              <a:xfrm>
                <a:off x="4675188" y="2882900"/>
                <a:ext cx="360362" cy="257175"/>
              </a:xfrm>
              <a:custGeom>
                <a:rect b="b" l="l" r="r" t="t"/>
                <a:pathLst>
                  <a:path extrusionOk="0" h="21600" w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Malgun Gothic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1"/>
              <p:cNvSpPr/>
              <p:nvPr/>
            </p:nvSpPr>
            <p:spPr>
              <a:xfrm>
                <a:off x="5000625" y="2994025"/>
                <a:ext cx="22225" cy="123825"/>
              </a:xfrm>
              <a:custGeom>
                <a:rect b="b" l="l" r="r" t="t"/>
                <a:pathLst>
                  <a:path extrusionOk="0" h="21600" w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Malgun Gothic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>
                <a:off x="4989513" y="3128963"/>
                <a:ext cx="46037" cy="68262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Malgun Gothic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3" name="Google Shape;203;p21"/>
          <p:cNvSpPr/>
          <p:nvPr/>
        </p:nvSpPr>
        <p:spPr>
          <a:xfrm>
            <a:off x="388823" y="375240"/>
            <a:ext cx="25746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작업 환경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073" y="2373914"/>
            <a:ext cx="692500" cy="87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475" y="2444200"/>
            <a:ext cx="856503" cy="7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1975" y="2444199"/>
            <a:ext cx="734125" cy="7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1350" y="2327288"/>
            <a:ext cx="785775" cy="9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161325" y="3695925"/>
            <a:ext cx="2478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Raspberry Pi 4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Rasberry Pi OS 10 Buster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2887188" y="3802125"/>
            <a:ext cx="128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Python 3.7</a:t>
            </a: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4418713" y="3802125"/>
            <a:ext cx="24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Tensorflow-on-arm v2.4.0</a:t>
            </a: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7019775" y="3802125"/>
            <a:ext cx="14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OpenCV 4.1</a:t>
            </a:r>
            <a:endParaRPr b="1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>
            <a:off x="548640" y="546354"/>
            <a:ext cx="8046600" cy="409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901672" y="2439683"/>
            <a:ext cx="53719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22"/>
          <p:cNvCxnSpPr/>
          <p:nvPr/>
        </p:nvCxnSpPr>
        <p:spPr>
          <a:xfrm>
            <a:off x="4441372" y="3536738"/>
            <a:ext cx="261257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" name="Google Shape;219;p22"/>
          <p:cNvSpPr txBox="1"/>
          <p:nvPr/>
        </p:nvSpPr>
        <p:spPr>
          <a:xfrm>
            <a:off x="2092849" y="2349500"/>
            <a:ext cx="525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22B34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THANK YOU FOR WATCHING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grpSp>
        <p:nvGrpSpPr>
          <p:cNvPr id="220" name="Google Shape;220;p22"/>
          <p:cNvGrpSpPr/>
          <p:nvPr/>
        </p:nvGrpSpPr>
        <p:grpSpPr>
          <a:xfrm>
            <a:off x="4096946" y="1142117"/>
            <a:ext cx="981433" cy="908383"/>
            <a:chOff x="5368132" y="3540125"/>
            <a:chExt cx="465156" cy="435780"/>
          </a:xfrm>
        </p:grpSpPr>
        <p:sp>
          <p:nvSpPr>
            <p:cNvPr id="221" name="Google Shape;221;p22"/>
            <p:cNvSpPr/>
            <p:nvPr/>
          </p:nvSpPr>
          <p:spPr>
            <a:xfrm>
              <a:off x="5426869" y="3598069"/>
              <a:ext cx="347652" cy="232578"/>
            </a:xfrm>
            <a:custGeom>
              <a:rect b="b" l="l" r="r" t="t"/>
              <a:pathLst>
                <a:path extrusionOk="0" h="21600" w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5368132" y="3540125"/>
              <a:ext cx="465156" cy="435780"/>
            </a:xfrm>
            <a:custGeom>
              <a:rect b="b" l="l" r="r" t="t"/>
              <a:pathLst>
                <a:path extrusionOk="0" h="21600" w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3" name="Google Shape;223;p22"/>
          <p:cNvCxnSpPr/>
          <p:nvPr/>
        </p:nvCxnSpPr>
        <p:spPr>
          <a:xfrm>
            <a:off x="4457009" y="1596300"/>
            <a:ext cx="261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ial">
  <a:themeElements>
    <a:clrScheme name="沉稳简约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